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sldIdLst>
    <p:sldId id="260" r:id="rId5"/>
    <p:sldId id="289" r:id="rId6"/>
    <p:sldId id="285" r:id="rId7"/>
    <p:sldId id="286" r:id="rId8"/>
    <p:sldId id="287" r:id="rId9"/>
    <p:sldId id="288" r:id="rId10"/>
    <p:sldId id="293" r:id="rId11"/>
    <p:sldId id="294" r:id="rId12"/>
    <p:sldId id="290" r:id="rId13"/>
    <p:sldId id="280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A713"/>
    <a:srgbClr val="6DB1CA"/>
    <a:srgbClr val="7FB948"/>
    <a:srgbClr val="B09A0D"/>
    <a:srgbClr val="AAAC1B"/>
    <a:srgbClr val="548146"/>
    <a:srgbClr val="46703C"/>
    <a:srgbClr val="B95659"/>
    <a:srgbClr val="C9CA18"/>
    <a:srgbClr val="B14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73" autoAdjust="0"/>
    <p:restoredTop sz="86336" autoAdjust="0"/>
  </p:normalViewPr>
  <p:slideViewPr>
    <p:cSldViewPr snapToGrid="0">
      <p:cViewPr varScale="1">
        <p:scale>
          <a:sx n="99" d="100"/>
          <a:sy n="99" d="100"/>
        </p:scale>
        <p:origin x="157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jpeg>
</file>

<file path=ppt/media/image12.jpeg>
</file>

<file path=ppt/media/image13.png>
</file>

<file path=ppt/media/image14.jpg>
</file>

<file path=ppt/media/image2.png>
</file>

<file path=ppt/media/image3.tif>
</file>

<file path=ppt/media/image4.tif>
</file>

<file path=ppt/media/image5.gif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611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33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63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09/vxzs1jb12dx2pc3wzk9g8d4m0000gn/T/com.microsoft.Word/WebArchiveCopyPasteTempFiles/365-3652340_piramide-do-aprendiz-triangle-clipart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https://sp-ao.shortpixel.ai/client/to_auto,q_lossy,ret_img,w_570,h_290/https:/www.mujeresdeempresa.com/wp-content/uploads/2014/06/lateralizacion-cerebro.jpg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Relationship Id="rId4" Type="http://schemas.openxmlformats.org/officeDocument/2006/relationships/image" Target="file:////var/folders/09/vxzs1jb12dx2pc3wzk9g8d4m0000gn/T/com.microsoft.Word/WebArchiveCopyPasteTempFiles/Taxonom%25C3%25ADa_de_Bloom.pn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/var/folders/09/vxzs1jb12dx2pc3wzk9g8d4m0000gn/T/com.microsoft.Word/WebArchiveCopyPasteTempFiles/Taxonom%25C3%25ADa_de_Bloom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4A6EBA-C09E-4484-BE1B-D3F5496F27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667"/>
          <a:stretch/>
        </p:blipFill>
        <p:spPr>
          <a:xfrm>
            <a:off x="0" y="1942131"/>
            <a:ext cx="9144000" cy="4686300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Porque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Funciona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AMATB</a:t>
            </a:r>
          </a:p>
        </p:txBody>
      </p:sp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280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35F58-BDF4-C2F2-757F-C355D93A6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962" y="610179"/>
            <a:ext cx="6411030" cy="602029"/>
          </a:xfrm>
        </p:spPr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cono</a:t>
            </a:r>
            <a:r>
              <a:rPr lang="en-US" dirty="0"/>
              <a:t> de la </a:t>
            </a:r>
            <a:r>
              <a:rPr lang="en-US" dirty="0" err="1"/>
              <a:t>experiencia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A291DA-8ED4-A52E-AFE5-0D549B8CCA67}"/>
              </a:ext>
            </a:extLst>
          </p:cNvPr>
          <p:cNvSpPr txBox="1"/>
          <p:nvPr/>
        </p:nvSpPr>
        <p:spPr>
          <a:xfrm>
            <a:off x="2891482" y="1432605"/>
            <a:ext cx="1408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Consumir</a:t>
            </a:r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C57EF5-D590-613D-72C5-89CC4183D4C3}"/>
              </a:ext>
            </a:extLst>
          </p:cNvPr>
          <p:cNvSpPr txBox="1"/>
          <p:nvPr/>
        </p:nvSpPr>
        <p:spPr>
          <a:xfrm>
            <a:off x="1944711" y="4076790"/>
            <a:ext cx="1312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Verbalizar</a:t>
            </a:r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3BA2D9-8798-E5C7-DE3D-C4B6E663A5CE}"/>
              </a:ext>
            </a:extLst>
          </p:cNvPr>
          <p:cNvSpPr txBox="1"/>
          <p:nvPr/>
        </p:nvSpPr>
        <p:spPr>
          <a:xfrm>
            <a:off x="760257" y="4563799"/>
            <a:ext cx="2368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Agrupar</a:t>
            </a:r>
            <a:r>
              <a:rPr lang="en-US" b="1" dirty="0"/>
              <a:t> and </a:t>
            </a:r>
            <a:r>
              <a:rPr lang="en-US" b="1" dirty="0" err="1"/>
              <a:t>trozos</a:t>
            </a:r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CE2233-DD75-083C-0978-3AB1F92BA286}"/>
              </a:ext>
            </a:extLst>
          </p:cNvPr>
          <p:cNvSpPr txBox="1"/>
          <p:nvPr/>
        </p:nvSpPr>
        <p:spPr>
          <a:xfrm>
            <a:off x="988367" y="5324232"/>
            <a:ext cx="191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Borrador</a:t>
            </a:r>
            <a:r>
              <a:rPr lang="en-US" b="1" dirty="0"/>
              <a:t> </a:t>
            </a:r>
            <a:r>
              <a:rPr lang="en-US" b="1" dirty="0" err="1"/>
              <a:t>ciego</a:t>
            </a:r>
            <a:endParaRPr lang="en-US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DBC20E-4906-BFCE-20D7-6C33C10266D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457962" y="2846152"/>
            <a:ext cx="13161180" cy="51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6" descr="Piramide Do Aprendiz - Triangle Clipart (1107x965), Png Download">
            <a:extLst>
              <a:ext uri="{FF2B5EF4-FFF2-40B4-BE49-F238E27FC236}">
                <a16:creationId xmlns:a16="http://schemas.microsoft.com/office/drawing/2014/main" id="{6E1B85C3-01CD-C12D-A110-1C1184246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3323" y="1218806"/>
            <a:ext cx="4790266" cy="4517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154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85D88-0BBF-FB64-4028-8CAD726FA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08193"/>
            <a:ext cx="7886700" cy="725596"/>
          </a:xfrm>
        </p:spPr>
        <p:txBody>
          <a:bodyPr/>
          <a:lstStyle/>
          <a:p>
            <a:r>
              <a:rPr lang="en-US" dirty="0" err="1"/>
              <a:t>Sentido</a:t>
            </a:r>
            <a:r>
              <a:rPr lang="en-US" dirty="0"/>
              <a:t> y </a:t>
            </a:r>
            <a:r>
              <a:rPr lang="en-US" dirty="0" err="1"/>
              <a:t>significado</a:t>
            </a:r>
            <a:endParaRPr lang="en-US" dirty="0"/>
          </a:p>
        </p:txBody>
      </p:sp>
      <p:pic>
        <p:nvPicPr>
          <p:cNvPr id="3" name="pasted-image.tiff">
            <a:extLst>
              <a:ext uri="{FF2B5EF4-FFF2-40B4-BE49-F238E27FC236}">
                <a16:creationId xmlns:a16="http://schemas.microsoft.com/office/drawing/2014/main" id="{64CDBB0B-14A5-4C9C-F5D5-A0AB9F74D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723" y="1649214"/>
            <a:ext cx="3465956" cy="2163984"/>
          </a:xfrm>
          <a:prstGeom prst="rect">
            <a:avLst/>
          </a:prstGeom>
          <a:ln w="12700">
            <a:solidFill>
              <a:srgbClr val="F3F7F5"/>
            </a:solidFill>
            <a:miter lim="400000"/>
          </a:ln>
        </p:spPr>
      </p:pic>
      <p:pic>
        <p:nvPicPr>
          <p:cNvPr id="4" name="pasted-image.tiff">
            <a:extLst>
              <a:ext uri="{FF2B5EF4-FFF2-40B4-BE49-F238E27FC236}">
                <a16:creationId xmlns:a16="http://schemas.microsoft.com/office/drawing/2014/main" id="{286F62E8-918F-BEBF-9F92-09B3C70F7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756" y="1671755"/>
            <a:ext cx="2855521" cy="2141443"/>
          </a:xfrm>
          <a:prstGeom prst="rect">
            <a:avLst/>
          </a:prstGeom>
          <a:ln w="12700">
            <a:solidFill>
              <a:srgbClr val="F3F7F5"/>
            </a:solidFill>
            <a:miter lim="400000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DE5A40-0800-4DE3-03A1-A270206E6DB3}"/>
              </a:ext>
            </a:extLst>
          </p:cNvPr>
          <p:cNvSpPr txBox="1"/>
          <p:nvPr/>
        </p:nvSpPr>
        <p:spPr>
          <a:xfrm>
            <a:off x="934921" y="4267231"/>
            <a:ext cx="2959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Ambos </a:t>
            </a:r>
            <a:r>
              <a:rPr lang="en-US" dirty="0" err="1"/>
              <a:t>fotos</a:t>
            </a:r>
            <a:r>
              <a:rPr lang="en-US" dirty="0"/>
              <a:t> </a:t>
            </a:r>
            <a:r>
              <a:rPr lang="en-US" dirty="0" err="1"/>
              <a:t>tiene</a:t>
            </a:r>
            <a:r>
              <a:rPr lang="en-US" dirty="0"/>
              <a:t> </a:t>
            </a:r>
            <a:r>
              <a:rPr lang="en-US" dirty="0" err="1"/>
              <a:t>sentido</a:t>
            </a:r>
            <a:r>
              <a:rPr lang="en-US" dirty="0"/>
              <a:t>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D1E45A-4F75-B992-8FB0-42827F5DC0E9}"/>
              </a:ext>
            </a:extLst>
          </p:cNvPr>
          <p:cNvSpPr txBox="1"/>
          <p:nvPr/>
        </p:nvSpPr>
        <p:spPr>
          <a:xfrm>
            <a:off x="852846" y="4882788"/>
            <a:ext cx="2959328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>
              <a:spcAft>
                <a:spcPts val="600"/>
              </a:spcAft>
            </a:pPr>
            <a:r>
              <a:rPr lang="en-US" b="1" dirty="0"/>
              <a:t>		</a:t>
            </a:r>
            <a:r>
              <a:rPr lang="en-US" b="1" dirty="0" err="1"/>
              <a:t>Consumir</a:t>
            </a:r>
            <a:r>
              <a:rPr lang="en-US" b="1" dirty="0"/>
              <a:t>	</a:t>
            </a:r>
            <a:endParaRPr lang="en-US" dirty="0"/>
          </a:p>
          <a:p>
            <a:pPr marL="274320">
              <a:spcAft>
                <a:spcPts val="600"/>
              </a:spcAft>
            </a:pPr>
            <a:r>
              <a:rPr lang="en-US" b="1" dirty="0"/>
              <a:t>		Verbalize</a:t>
            </a:r>
            <a:r>
              <a:rPr lang="en-US" dirty="0"/>
              <a:t> </a:t>
            </a:r>
            <a:r>
              <a:rPr lang="en-US" b="1" dirty="0"/>
              <a:t>	</a:t>
            </a:r>
            <a:endParaRPr lang="en-US" dirty="0"/>
          </a:p>
          <a:p>
            <a:pPr marL="274320">
              <a:spcAft>
                <a:spcPts val="600"/>
              </a:spcAft>
            </a:pPr>
            <a:r>
              <a:rPr lang="en-US" b="1" dirty="0"/>
              <a:t>		</a:t>
            </a:r>
            <a:r>
              <a:rPr lang="en-US" b="1" dirty="0" err="1"/>
              <a:t>Agrupar</a:t>
            </a:r>
            <a:r>
              <a:rPr lang="en-US" b="1" dirty="0"/>
              <a:t>	</a:t>
            </a:r>
            <a:endParaRPr lang="en-US" dirty="0"/>
          </a:p>
          <a:p>
            <a:pPr marL="274320">
              <a:spcAft>
                <a:spcPts val="600"/>
              </a:spcAft>
            </a:pPr>
            <a:r>
              <a:rPr lang="en-US" b="1" dirty="0"/>
              <a:t>		</a:t>
            </a:r>
            <a:r>
              <a:rPr lang="en-US" b="1" dirty="0" err="1"/>
              <a:t>Borrador</a:t>
            </a:r>
            <a:r>
              <a:rPr lang="en-US" b="1" dirty="0"/>
              <a:t> Ciego	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FA4A7A-28D1-777C-E02C-C3C52E84B35B}"/>
              </a:ext>
            </a:extLst>
          </p:cNvPr>
          <p:cNvSpPr txBox="1"/>
          <p:nvPr/>
        </p:nvSpPr>
        <p:spPr>
          <a:xfrm>
            <a:off x="3770608" y="4267231"/>
            <a:ext cx="3781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Cuál</a:t>
            </a:r>
            <a:r>
              <a:rPr lang="en-US" dirty="0"/>
              <a:t> </a:t>
            </a:r>
            <a:r>
              <a:rPr lang="en-US" dirty="0" err="1"/>
              <a:t>tiene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significado</a:t>
            </a:r>
            <a:r>
              <a:rPr lang="en-US" dirty="0"/>
              <a:t> para </a:t>
            </a:r>
            <a:r>
              <a:rPr lang="en-US" dirty="0" err="1"/>
              <a:t>ti</a:t>
            </a:r>
            <a:r>
              <a:rPr lang="en-US" dirty="0"/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B0F24E-0444-9393-84B2-05EF783A5950}"/>
              </a:ext>
            </a:extLst>
          </p:cNvPr>
          <p:cNvSpPr txBox="1"/>
          <p:nvPr/>
        </p:nvSpPr>
        <p:spPr>
          <a:xfrm>
            <a:off x="7422358" y="4267231"/>
            <a:ext cx="1092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Porque</a:t>
            </a:r>
            <a:r>
              <a:rPr lang="en-US" dirty="0"/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74B99B-900D-0521-BA13-B4ED9D682C71}"/>
              </a:ext>
            </a:extLst>
          </p:cNvPr>
          <p:cNvSpPr txBox="1"/>
          <p:nvPr/>
        </p:nvSpPr>
        <p:spPr>
          <a:xfrm>
            <a:off x="4065372" y="4868933"/>
            <a:ext cx="3564811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 err="1">
                <a:solidFill>
                  <a:srgbClr val="0070C0"/>
                </a:solidFill>
              </a:rPr>
              <a:t>sentido</a:t>
            </a:r>
            <a:endParaRPr lang="en-US" b="1" dirty="0">
              <a:solidFill>
                <a:srgbClr val="0070C0"/>
              </a:solidFill>
            </a:endParaRPr>
          </a:p>
          <a:p>
            <a:pPr>
              <a:spcAft>
                <a:spcPts val="600"/>
              </a:spcAft>
            </a:pPr>
            <a:r>
              <a:rPr lang="en-US" b="1" dirty="0" err="1">
                <a:solidFill>
                  <a:srgbClr val="7030A0"/>
                </a:solidFill>
              </a:rPr>
              <a:t>significado</a:t>
            </a:r>
            <a:endParaRPr lang="en-US" b="1" dirty="0">
              <a:solidFill>
                <a:srgbClr val="7030A0"/>
              </a:solidFill>
            </a:endParaRPr>
          </a:p>
          <a:p>
            <a:pPr>
              <a:spcAft>
                <a:spcPts val="600"/>
              </a:spcAft>
            </a:pPr>
            <a:r>
              <a:rPr lang="en-US" b="1" dirty="0" err="1">
                <a:solidFill>
                  <a:srgbClr val="7030A0"/>
                </a:solidFill>
              </a:rPr>
              <a:t>significado</a:t>
            </a:r>
            <a:endParaRPr lang="en-US" b="1" dirty="0">
              <a:solidFill>
                <a:srgbClr val="7030A0"/>
              </a:solidFill>
            </a:endParaRPr>
          </a:p>
          <a:p>
            <a:pPr>
              <a:spcAft>
                <a:spcPts val="600"/>
              </a:spcAft>
            </a:pPr>
            <a:r>
              <a:rPr lang="en-US" b="1" dirty="0" err="1">
                <a:solidFill>
                  <a:srgbClr val="7030A0"/>
                </a:solidFill>
              </a:rPr>
              <a:t>Información</a:t>
            </a:r>
            <a:r>
              <a:rPr lang="en-US" b="1" dirty="0">
                <a:solidFill>
                  <a:srgbClr val="7030A0"/>
                </a:solidFill>
              </a:rPr>
              <a:t> con </a:t>
            </a:r>
            <a:r>
              <a:rPr lang="en-US" b="1" dirty="0" err="1">
                <a:solidFill>
                  <a:srgbClr val="7030A0"/>
                </a:solidFill>
              </a:rPr>
              <a:t>significado</a:t>
            </a:r>
            <a:r>
              <a:rPr lang="en-US" b="1" dirty="0">
                <a:solidFill>
                  <a:srgbClr val="7030A0"/>
                </a:solidFill>
              </a:rPr>
              <a:t> es </a:t>
            </a:r>
            <a:r>
              <a:rPr lang="en-US" b="1" dirty="0" err="1">
                <a:solidFill>
                  <a:srgbClr val="7030A0"/>
                </a:solidFill>
              </a:rPr>
              <a:t>retinado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494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F9E42-20AA-2A49-A786-57C5AFB37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573366"/>
            <a:ext cx="7886700" cy="688526"/>
          </a:xfrm>
        </p:spPr>
        <p:txBody>
          <a:bodyPr/>
          <a:lstStyle/>
          <a:p>
            <a:r>
              <a:rPr lang="en-US" dirty="0" err="1"/>
              <a:t>Conectando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Puntos</a:t>
            </a:r>
          </a:p>
        </p:txBody>
      </p:sp>
      <p:pic>
        <p:nvPicPr>
          <p:cNvPr id="4" name="X64ifPn.gif">
            <a:extLst>
              <a:ext uri="{FF2B5EF4-FFF2-40B4-BE49-F238E27FC236}">
                <a16:creationId xmlns:a16="http://schemas.microsoft.com/office/drawing/2014/main" id="{4E6A6693-6D47-1271-D7A2-6BE38BB57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224" y="1514595"/>
            <a:ext cx="3303551" cy="2902218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1E4258-2656-5E96-1345-1CDB9B43F1F1}"/>
              </a:ext>
            </a:extLst>
          </p:cNvPr>
          <p:cNvSpPr txBox="1"/>
          <p:nvPr/>
        </p:nvSpPr>
        <p:spPr>
          <a:xfrm>
            <a:off x="3375424" y="4642371"/>
            <a:ext cx="235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R" dirty="0"/>
              <a:t>¿</a:t>
            </a:r>
            <a:r>
              <a:rPr lang="en-US" dirty="0" err="1"/>
              <a:t>Cuantos</a:t>
            </a:r>
            <a:r>
              <a:rPr lang="en-US" dirty="0"/>
              <a:t> </a:t>
            </a:r>
            <a:r>
              <a:rPr lang="en-US" dirty="0" err="1"/>
              <a:t>triangulos</a:t>
            </a:r>
            <a:r>
              <a:rPr lang="en-US" dirty="0"/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7F6B58-A8C1-9714-A59C-073264D92F1D}"/>
              </a:ext>
            </a:extLst>
          </p:cNvPr>
          <p:cNvSpPr txBox="1"/>
          <p:nvPr/>
        </p:nvSpPr>
        <p:spPr>
          <a:xfrm>
            <a:off x="747583" y="5237261"/>
            <a:ext cx="764883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pasos de 5-8 </a:t>
            </a:r>
            <a:r>
              <a:rPr lang="en-US" dirty="0" err="1"/>
              <a:t>preguntamos</a:t>
            </a:r>
            <a:endParaRPr lang="en-US" dirty="0"/>
          </a:p>
          <a:p>
            <a:pPr algn="ctr"/>
            <a:r>
              <a:rPr lang="es-PR" dirty="0"/>
              <a:t>¿</a:t>
            </a:r>
            <a:r>
              <a:rPr lang="en-US" dirty="0"/>
              <a:t>Hay algo </a:t>
            </a:r>
            <a:r>
              <a:rPr lang="en-US" dirty="0" err="1"/>
              <a:t>añadido</a:t>
            </a:r>
            <a:r>
              <a:rPr lang="en-US" dirty="0"/>
              <a:t>? </a:t>
            </a:r>
          </a:p>
          <a:p>
            <a:pPr algn="ctr"/>
            <a:r>
              <a:rPr lang="es-PR" dirty="0"/>
              <a:t>¿</a:t>
            </a:r>
            <a:r>
              <a:rPr lang="en-US" dirty="0" err="1"/>
              <a:t>Hemos</a:t>
            </a:r>
            <a:r>
              <a:rPr lang="en-US" dirty="0"/>
              <a:t> </a:t>
            </a:r>
            <a:r>
              <a:rPr lang="en-US" dirty="0" err="1"/>
              <a:t>hechos</a:t>
            </a:r>
            <a:r>
              <a:rPr lang="en-US" dirty="0"/>
              <a:t> </a:t>
            </a:r>
            <a:r>
              <a:rPr lang="en-US" dirty="0" err="1"/>
              <a:t>algunos</a:t>
            </a:r>
            <a:r>
              <a:rPr lang="en-US" dirty="0"/>
              <a:t> </a:t>
            </a:r>
            <a:r>
              <a:rPr lang="en-US" dirty="0" err="1"/>
              <a:t>conjecturas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589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5E479-8A3B-AEC9-2FA3-A5EBDC936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65" y="611134"/>
            <a:ext cx="8143061" cy="1057660"/>
          </a:xfrm>
        </p:spPr>
        <p:txBody>
          <a:bodyPr/>
          <a:lstStyle/>
          <a:p>
            <a:r>
              <a:rPr lang="es-PR" dirty="0"/>
              <a:t>De la Memoria a Corto Plazo a la Memoria a Largo Plazo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6F9CEF-83E3-1A2D-0FE3-19A23B7F0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38" t="32104" r="71414" b="30735"/>
          <a:stretch/>
        </p:blipFill>
        <p:spPr>
          <a:xfrm>
            <a:off x="872420" y="2412293"/>
            <a:ext cx="1149178" cy="14090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3051D9-826F-88D7-B65F-3878B06CAD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99" t="57095" r="37855" b="12017"/>
          <a:stretch/>
        </p:blipFill>
        <p:spPr>
          <a:xfrm>
            <a:off x="3539929" y="2801096"/>
            <a:ext cx="1804086" cy="14090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21DDE7-05BF-5AA8-14BC-51757D2F69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830" t="36511" r="11122" b="25616"/>
          <a:stretch/>
        </p:blipFill>
        <p:spPr>
          <a:xfrm>
            <a:off x="6872810" y="2359966"/>
            <a:ext cx="1205889" cy="152851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7E3F5D-0789-8D90-77CB-637B22C9C97E}"/>
              </a:ext>
            </a:extLst>
          </p:cNvPr>
          <p:cNvCxnSpPr/>
          <p:nvPr/>
        </p:nvCxnSpPr>
        <p:spPr>
          <a:xfrm>
            <a:off x="2271190" y="2579282"/>
            <a:ext cx="741405" cy="75376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61F613C-2616-40EA-878E-6EB660EEFBA7}"/>
              </a:ext>
            </a:extLst>
          </p:cNvPr>
          <p:cNvCxnSpPr/>
          <p:nvPr/>
        </p:nvCxnSpPr>
        <p:spPr>
          <a:xfrm flipV="1">
            <a:off x="5594762" y="2579282"/>
            <a:ext cx="815546" cy="7034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B982975-FA22-2FBD-D24E-449A75DF7377}"/>
              </a:ext>
            </a:extLst>
          </p:cNvPr>
          <p:cNvSpPr txBox="1"/>
          <p:nvPr/>
        </p:nvSpPr>
        <p:spPr>
          <a:xfrm>
            <a:off x="246743" y="1822682"/>
            <a:ext cx="2952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R" b="1" dirty="0"/>
              <a:t>La memoria a corto plazo</a:t>
            </a:r>
            <a:r>
              <a:rPr lang="en-US" dirty="0"/>
              <a:t> 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167FC1-A951-4548-F88E-59AD3343CCDB}"/>
              </a:ext>
            </a:extLst>
          </p:cNvPr>
          <p:cNvSpPr txBox="1"/>
          <p:nvPr/>
        </p:nvSpPr>
        <p:spPr>
          <a:xfrm>
            <a:off x="3276853" y="1814800"/>
            <a:ext cx="2604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R" b="1" dirty="0"/>
              <a:t>La memoria en acción</a:t>
            </a:r>
            <a:r>
              <a:rPr lang="en-US" dirty="0"/>
              <a:t> </a:t>
            </a:r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01AA1D-62FB-62BE-28AF-26739853171D}"/>
              </a:ext>
            </a:extLst>
          </p:cNvPr>
          <p:cNvSpPr txBox="1"/>
          <p:nvPr/>
        </p:nvSpPr>
        <p:spPr>
          <a:xfrm>
            <a:off x="6227371" y="1809648"/>
            <a:ext cx="2669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R" b="1" dirty="0">
                <a:highlight>
                  <a:srgbClr val="FFFF00"/>
                </a:highlight>
              </a:rPr>
              <a:t>Memoria a largo plazo</a:t>
            </a:r>
            <a:r>
              <a:rPr lang="en-US" dirty="0">
                <a:highlight>
                  <a:srgbClr val="FFFF00"/>
                </a:highlight>
              </a:rPr>
              <a:t> </a:t>
            </a:r>
            <a:endParaRPr lang="en-US" b="1" dirty="0">
              <a:highlight>
                <a:srgbClr val="FFFF00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85B005-BE7B-B019-D895-F9BA35EDE58C}"/>
              </a:ext>
            </a:extLst>
          </p:cNvPr>
          <p:cNvSpPr txBox="1"/>
          <p:nvPr/>
        </p:nvSpPr>
        <p:spPr>
          <a:xfrm>
            <a:off x="1956802" y="4850652"/>
            <a:ext cx="2372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Paso 1--</a:t>
            </a:r>
            <a:r>
              <a:rPr lang="en-US" sz="1600" dirty="0" err="1"/>
              <a:t>consumir</a:t>
            </a:r>
            <a:endParaRPr lang="en-US" sz="1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529B64-7EAB-51BC-D385-6DAC00A163C7}"/>
              </a:ext>
            </a:extLst>
          </p:cNvPr>
          <p:cNvSpPr txBox="1"/>
          <p:nvPr/>
        </p:nvSpPr>
        <p:spPr>
          <a:xfrm>
            <a:off x="372289" y="5160780"/>
            <a:ext cx="35818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      Pasos 2 y 3 </a:t>
            </a:r>
            <a:r>
              <a:rPr lang="en-US" sz="1600" dirty="0" err="1"/>
              <a:t>Verblizar</a:t>
            </a:r>
            <a:r>
              <a:rPr lang="en-US" sz="1600" dirty="0"/>
              <a:t> y </a:t>
            </a:r>
            <a:r>
              <a:rPr lang="en-US" sz="1600" dirty="0" err="1"/>
              <a:t>agrupar</a:t>
            </a:r>
            <a:endParaRPr 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A3A9CE-A6CE-03F3-9C2A-385ECC2517A1}"/>
              </a:ext>
            </a:extLst>
          </p:cNvPr>
          <p:cNvSpPr txBox="1"/>
          <p:nvPr/>
        </p:nvSpPr>
        <p:spPr>
          <a:xfrm>
            <a:off x="1968845" y="5508318"/>
            <a:ext cx="2087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Step 4, </a:t>
            </a:r>
            <a:r>
              <a:rPr lang="en-US" sz="1600" b="1" dirty="0"/>
              <a:t>Blind Draft</a:t>
            </a:r>
            <a:endParaRPr 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F99254-8A0D-068E-6E57-F7A34BD1570A}"/>
              </a:ext>
            </a:extLst>
          </p:cNvPr>
          <p:cNvSpPr txBox="1"/>
          <p:nvPr/>
        </p:nvSpPr>
        <p:spPr>
          <a:xfrm>
            <a:off x="1238136" y="5877712"/>
            <a:ext cx="27910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Pasos 5–8, </a:t>
            </a:r>
            <a:r>
              <a:rPr lang="en-US" sz="1600" b="1" dirty="0"/>
              <a:t>paso de </a:t>
            </a:r>
            <a:r>
              <a:rPr lang="en-US" sz="1600" b="1" dirty="0" err="1"/>
              <a:t>revisar</a:t>
            </a:r>
            <a:endParaRPr lang="en-US" sz="1600" dirty="0">
              <a:highlight>
                <a:srgbClr val="FFFF00"/>
              </a:highligh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63D969-27E4-9B58-0069-52A612D834C0}"/>
              </a:ext>
            </a:extLst>
          </p:cNvPr>
          <p:cNvSpPr txBox="1"/>
          <p:nvPr/>
        </p:nvSpPr>
        <p:spPr>
          <a:xfrm>
            <a:off x="3875220" y="4865736"/>
            <a:ext cx="2669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Memoria a </a:t>
            </a:r>
            <a:r>
              <a:rPr lang="en-US" sz="1600" b="1" dirty="0" err="1">
                <a:solidFill>
                  <a:schemeClr val="accent6">
                    <a:lumMod val="75000"/>
                  </a:schemeClr>
                </a:solidFill>
              </a:rPr>
              <a:t>corto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600" b="1" dirty="0" err="1">
                <a:solidFill>
                  <a:schemeClr val="accent6">
                    <a:lumMod val="75000"/>
                  </a:schemeClr>
                </a:solidFill>
              </a:rPr>
              <a:t>plazo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6DB1CC-6559-0D9B-6090-C917D620B846}"/>
              </a:ext>
            </a:extLst>
          </p:cNvPr>
          <p:cNvSpPr txBox="1"/>
          <p:nvPr/>
        </p:nvSpPr>
        <p:spPr>
          <a:xfrm>
            <a:off x="6457676" y="4858844"/>
            <a:ext cx="14688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5–7 minutes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B6D574-431A-BA11-7A8F-FACEAA1CDE09}"/>
              </a:ext>
            </a:extLst>
          </p:cNvPr>
          <p:cNvSpPr txBox="1"/>
          <p:nvPr/>
        </p:nvSpPr>
        <p:spPr>
          <a:xfrm>
            <a:off x="3968146" y="5164115"/>
            <a:ext cx="24002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50000"/>
                  </a:schemeClr>
                </a:solidFill>
              </a:rPr>
              <a:t>Memoria </a:t>
            </a:r>
            <a:r>
              <a:rPr lang="en-US" sz="1600" b="1" dirty="0" err="1">
                <a:solidFill>
                  <a:schemeClr val="accent6">
                    <a:lumMod val="50000"/>
                  </a:schemeClr>
                </a:solidFill>
              </a:rPr>
              <a:t>en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b="1" dirty="0" err="1">
                <a:solidFill>
                  <a:schemeClr val="accent6">
                    <a:lumMod val="50000"/>
                  </a:schemeClr>
                </a:solidFill>
              </a:rPr>
              <a:t>acción</a:t>
            </a:r>
            <a:endParaRPr 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C4D545-D90D-C40E-6652-70F545BFD2A5}"/>
              </a:ext>
            </a:extLst>
          </p:cNvPr>
          <p:cNvSpPr txBox="1"/>
          <p:nvPr/>
        </p:nvSpPr>
        <p:spPr>
          <a:xfrm>
            <a:off x="6470558" y="5197398"/>
            <a:ext cx="15198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7–10 minutes</a:t>
            </a:r>
          </a:p>
        </p:txBody>
      </p:sp>
      <p:pic>
        <p:nvPicPr>
          <p:cNvPr id="25" name="Graphic 24" descr="Checkmark with solid fill">
            <a:extLst>
              <a:ext uri="{FF2B5EF4-FFF2-40B4-BE49-F238E27FC236}">
                <a16:creationId xmlns:a16="http://schemas.microsoft.com/office/drawing/2014/main" id="{401ADEA9-6D45-CB99-EEED-AFCC256D27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11773" y="5552304"/>
            <a:ext cx="322073" cy="32207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7301DC7-1E22-0ACB-86CC-FE69AD8AF340}"/>
              </a:ext>
            </a:extLst>
          </p:cNvPr>
          <p:cNvSpPr txBox="1"/>
          <p:nvPr/>
        </p:nvSpPr>
        <p:spPr>
          <a:xfrm>
            <a:off x="6415370" y="5908312"/>
            <a:ext cx="1422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Más </a:t>
            </a:r>
            <a:r>
              <a:rPr lang="en-US" sz="1600" dirty="0" err="1"/>
              <a:t>tiempo</a:t>
            </a:r>
            <a:endParaRPr lang="en-US" sz="16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478C02-375B-5A9B-ADCD-BF100BC414BD}"/>
              </a:ext>
            </a:extLst>
          </p:cNvPr>
          <p:cNvSpPr txBox="1"/>
          <p:nvPr/>
        </p:nvSpPr>
        <p:spPr>
          <a:xfrm>
            <a:off x="3954145" y="5871574"/>
            <a:ext cx="2414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ighlight>
                  <a:srgbClr val="FFFF00"/>
                </a:highlight>
              </a:rPr>
              <a:t>Memoria a largo </a:t>
            </a:r>
            <a:r>
              <a:rPr lang="en-US" sz="1600" b="1" dirty="0" err="1">
                <a:highlight>
                  <a:srgbClr val="FFFF00"/>
                </a:highlight>
              </a:rPr>
              <a:t>plazo</a:t>
            </a:r>
            <a:endParaRPr lang="en-US" sz="1600" dirty="0"/>
          </a:p>
        </p:txBody>
      </p:sp>
      <p:pic>
        <p:nvPicPr>
          <p:cNvPr id="7" name="Picture 6" descr="Icon&#10;&#10;Description automatically generated with medium confidence">
            <a:extLst>
              <a:ext uri="{FF2B5EF4-FFF2-40B4-BE49-F238E27FC236}">
                <a16:creationId xmlns:a16="http://schemas.microsoft.com/office/drawing/2014/main" id="{F42DC420-AD89-FEC4-B680-DC8D53F265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65989">
            <a:off x="4232138" y="2984643"/>
            <a:ext cx="277845" cy="331276"/>
          </a:xfrm>
          <a:prstGeom prst="rect">
            <a:avLst/>
          </a:prstGeom>
        </p:spPr>
      </p:pic>
      <p:pic>
        <p:nvPicPr>
          <p:cNvPr id="23" name="Picture 22" descr="Icon&#10;&#10;Description automatically generated with medium confidence">
            <a:extLst>
              <a:ext uri="{FF2B5EF4-FFF2-40B4-BE49-F238E27FC236}">
                <a16:creationId xmlns:a16="http://schemas.microsoft.com/office/drawing/2014/main" id="{0ADE5373-2A08-998E-B55A-231BF32BA66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4" t="4858" r="11646" b="45284"/>
          <a:stretch/>
        </p:blipFill>
        <p:spPr>
          <a:xfrm>
            <a:off x="7265895" y="2279211"/>
            <a:ext cx="605359" cy="42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263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"/>
                            </p:stCondLst>
                            <p:childTnLst>
                              <p:par>
                                <p:cTn id="83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1"/>
      <p:bldP spid="15" grpId="0"/>
      <p:bldP spid="16" grpId="0"/>
      <p:bldP spid="18" grpId="0"/>
      <p:bldP spid="19" grpId="0"/>
      <p:bldP spid="20" grpId="0"/>
      <p:bldP spid="21" grpId="0"/>
      <p:bldP spid="22" grpId="0"/>
      <p:bldP spid="26" grpId="0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68199-4237-E00B-1EDB-7A59FABF0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52771"/>
            <a:ext cx="7886700" cy="589672"/>
          </a:xfrm>
        </p:spPr>
        <p:txBody>
          <a:bodyPr/>
          <a:lstStyle/>
          <a:p>
            <a:r>
              <a:rPr lang="en-US" dirty="0" err="1"/>
              <a:t>Lateralización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451BF8-E0CB-EE1C-6C6F-C92FCA8DEF1E}"/>
              </a:ext>
            </a:extLst>
          </p:cNvPr>
          <p:cNvSpPr txBox="1"/>
          <p:nvPr/>
        </p:nvSpPr>
        <p:spPr>
          <a:xfrm>
            <a:off x="2318197" y="1142443"/>
            <a:ext cx="42113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chemeClr val="accent2"/>
                </a:solidFill>
              </a:rPr>
              <a:t>El </a:t>
            </a:r>
            <a:r>
              <a:rPr lang="en-US" sz="2200" b="1" dirty="0" err="1">
                <a:solidFill>
                  <a:schemeClr val="accent2"/>
                </a:solidFill>
              </a:rPr>
              <a:t>uso</a:t>
            </a:r>
            <a:r>
              <a:rPr lang="en-US" sz="2200" b="1" dirty="0">
                <a:solidFill>
                  <a:schemeClr val="accent2"/>
                </a:solidFill>
              </a:rPr>
              <a:t> de ambos es </a:t>
            </a:r>
            <a:r>
              <a:rPr lang="en-US" sz="2200" b="1" dirty="0" err="1">
                <a:solidFill>
                  <a:schemeClr val="accent2"/>
                </a:solidFill>
              </a:rPr>
              <a:t>mejor</a:t>
            </a:r>
            <a:endParaRPr lang="en-US" sz="2200" b="1" dirty="0">
              <a:solidFill>
                <a:schemeClr val="accent2"/>
              </a:solidFill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B5348A5E-037F-1749-F74D-3A5BE0F655C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-2042061" y="3060438"/>
            <a:ext cx="19331281" cy="66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097" name="Picture 7" descr="lateralizacion-cerebro">
            <a:extLst>
              <a:ext uri="{FF2B5EF4-FFF2-40B4-BE49-F238E27FC236}">
                <a16:creationId xmlns:a16="http://schemas.microsoft.com/office/drawing/2014/main" id="{8C8DAE26-1485-5F00-3848-3ADA91444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567" y="1969830"/>
            <a:ext cx="7736211" cy="3945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C16DF6C-FE3E-676C-8AFF-C9E4CECB9ABB}"/>
              </a:ext>
            </a:extLst>
          </p:cNvPr>
          <p:cNvSpPr txBox="1"/>
          <p:nvPr/>
        </p:nvSpPr>
        <p:spPr>
          <a:xfrm>
            <a:off x="852567" y="1609859"/>
            <a:ext cx="2032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Izquierda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EAE378-9FDF-BE5E-B55F-39B1F489EEF7}"/>
              </a:ext>
            </a:extLst>
          </p:cNvPr>
          <p:cNvSpPr txBox="1"/>
          <p:nvPr/>
        </p:nvSpPr>
        <p:spPr>
          <a:xfrm>
            <a:off x="6529589" y="1609859"/>
            <a:ext cx="1495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Derecho</a:t>
            </a:r>
          </a:p>
        </p:txBody>
      </p:sp>
    </p:spTree>
    <p:extLst>
      <p:ext uri="{BB962C8B-B14F-4D97-AF65-F5344CB8AC3E}">
        <p14:creationId xmlns:p14="http://schemas.microsoft.com/office/powerpoint/2010/main" val="343201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68199-4237-E00B-1EDB-7A59FABF0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52767"/>
            <a:ext cx="7886700" cy="589672"/>
          </a:xfrm>
        </p:spPr>
        <p:txBody>
          <a:bodyPr/>
          <a:lstStyle/>
          <a:p>
            <a:r>
              <a:rPr lang="en-US" dirty="0" err="1"/>
              <a:t>Lateralízación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D176AC-1CC4-2EC3-89E9-9A4BD42127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40" t="27574" r="33387" b="14953"/>
          <a:stretch/>
        </p:blipFill>
        <p:spPr>
          <a:xfrm>
            <a:off x="3004957" y="2254127"/>
            <a:ext cx="3134085" cy="30907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451BF8-E0CB-EE1C-6C6F-C92FCA8DEF1E}"/>
              </a:ext>
            </a:extLst>
          </p:cNvPr>
          <p:cNvSpPr txBox="1"/>
          <p:nvPr/>
        </p:nvSpPr>
        <p:spPr>
          <a:xfrm>
            <a:off x="1959733" y="1503221"/>
            <a:ext cx="5386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</a:rPr>
              <a:t>Los pasos de AMTB </a:t>
            </a:r>
            <a:r>
              <a:rPr lang="en-US" sz="2400" b="1" dirty="0" err="1">
                <a:solidFill>
                  <a:schemeClr val="accent2"/>
                </a:solidFill>
              </a:rPr>
              <a:t>usa</a:t>
            </a:r>
            <a:r>
              <a:rPr lang="en-US" sz="2400" b="1" dirty="0">
                <a:solidFill>
                  <a:schemeClr val="accent2"/>
                </a:solidFill>
              </a:rPr>
              <a:t> ambos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54B309-66BC-7B79-98AD-24C69FF7C3FE}"/>
              </a:ext>
            </a:extLst>
          </p:cNvPr>
          <p:cNvSpPr txBox="1"/>
          <p:nvPr/>
        </p:nvSpPr>
        <p:spPr>
          <a:xfrm>
            <a:off x="463138" y="2247993"/>
            <a:ext cx="86808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1"/>
                </a:solidFill>
              </a:rPr>
              <a:t> </a:t>
            </a:r>
            <a:r>
              <a:rPr lang="en-US" b="1" dirty="0">
                <a:solidFill>
                  <a:schemeClr val="accent1"/>
                </a:solidFill>
              </a:rPr>
              <a:t>Pasos de la Izquierda                                                      Pasos del derecho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90C7CF-3231-0BB3-5FFF-0399A061A38B}"/>
              </a:ext>
            </a:extLst>
          </p:cNvPr>
          <p:cNvSpPr txBox="1"/>
          <p:nvPr/>
        </p:nvSpPr>
        <p:spPr>
          <a:xfrm>
            <a:off x="128789" y="2818152"/>
            <a:ext cx="2915607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err="1"/>
              <a:t>Consumir</a:t>
            </a:r>
            <a:endParaRPr lang="en-US" b="1" dirty="0"/>
          </a:p>
          <a:p>
            <a:pPr algn="ctr">
              <a:lnSpc>
                <a:spcPct val="150000"/>
              </a:lnSpc>
            </a:pPr>
            <a:r>
              <a:rPr lang="en-US" b="1" dirty="0" err="1"/>
              <a:t>Agropear</a:t>
            </a:r>
            <a:endParaRPr lang="en-US" b="1" dirty="0"/>
          </a:p>
          <a:p>
            <a:pPr algn="ctr">
              <a:lnSpc>
                <a:spcPct val="150000"/>
              </a:lnSpc>
            </a:pPr>
            <a:r>
              <a:rPr lang="en-US" b="1" dirty="0"/>
              <a:t>Auto-</a:t>
            </a:r>
            <a:r>
              <a:rPr lang="en-US" b="1" dirty="0" err="1"/>
              <a:t>revisión</a:t>
            </a:r>
            <a:endParaRPr lang="en-US" b="1" dirty="0"/>
          </a:p>
          <a:p>
            <a:pPr algn="ctr">
              <a:lnSpc>
                <a:spcPct val="150000"/>
              </a:lnSpc>
            </a:pPr>
            <a:r>
              <a:rPr lang="en-US" b="1" dirty="0" err="1"/>
              <a:t>Revisión</a:t>
            </a:r>
            <a:r>
              <a:rPr lang="en-US" b="1" dirty="0"/>
              <a:t> </a:t>
            </a:r>
            <a:r>
              <a:rPr lang="en-US" b="1" dirty="0" err="1"/>
              <a:t>por</a:t>
            </a:r>
            <a:r>
              <a:rPr lang="en-US" b="1" dirty="0"/>
              <a:t> </a:t>
            </a:r>
            <a:r>
              <a:rPr lang="en-US" b="1" dirty="0" err="1"/>
              <a:t>compañero</a:t>
            </a:r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7DE143-79F4-00C2-2862-D8AF47C72331}"/>
              </a:ext>
            </a:extLst>
          </p:cNvPr>
          <p:cNvSpPr txBox="1"/>
          <p:nvPr/>
        </p:nvSpPr>
        <p:spPr>
          <a:xfrm>
            <a:off x="6439672" y="2951946"/>
            <a:ext cx="21545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 err="1"/>
              <a:t>Verbalizar</a:t>
            </a:r>
            <a:endParaRPr lang="en-US" sz="2000" b="1" dirty="0"/>
          </a:p>
          <a:p>
            <a:pPr algn="ctr">
              <a:lnSpc>
                <a:spcPct val="150000"/>
              </a:lnSpc>
            </a:pPr>
            <a:r>
              <a:rPr lang="en-US" sz="2000" b="1" dirty="0" err="1"/>
              <a:t>Borrador</a:t>
            </a:r>
            <a:r>
              <a:rPr lang="en-US" sz="2000" b="1" dirty="0"/>
              <a:t> Ciego</a:t>
            </a:r>
          </a:p>
          <a:p>
            <a:pPr algn="ctr"/>
            <a:endParaRPr lang="en-US" sz="1400" b="1" dirty="0"/>
          </a:p>
          <a:p>
            <a:pPr algn="ctr"/>
            <a:endParaRPr lang="en-US" sz="1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67F541-C816-943B-4CAC-CEC3D921D087}"/>
              </a:ext>
            </a:extLst>
          </p:cNvPr>
          <p:cNvSpPr txBox="1"/>
          <p:nvPr/>
        </p:nvSpPr>
        <p:spPr>
          <a:xfrm>
            <a:off x="2142714" y="5484156"/>
            <a:ext cx="5020616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 err="1"/>
              <a:t>Revisión</a:t>
            </a:r>
            <a:r>
              <a:rPr lang="en-US" sz="2000" b="1" dirty="0"/>
              <a:t> de palabras claves</a:t>
            </a:r>
          </a:p>
          <a:p>
            <a:pPr algn="ctr">
              <a:lnSpc>
                <a:spcPct val="150000"/>
              </a:lnSpc>
            </a:pPr>
            <a:r>
              <a:rPr lang="en-US" sz="2000" b="1" dirty="0" err="1"/>
              <a:t>Revisión</a:t>
            </a:r>
            <a:r>
              <a:rPr lang="en-US" sz="2000" b="1" dirty="0"/>
              <a:t> de </a:t>
            </a:r>
            <a:r>
              <a:rPr lang="en-US" sz="2000" b="1" dirty="0" err="1"/>
              <a:t>versiculo</a:t>
            </a:r>
            <a:r>
              <a:rPr lang="en-US" sz="2000" b="1" dirty="0"/>
              <a:t> </a:t>
            </a:r>
            <a:r>
              <a:rPr lang="en-US" sz="2000" b="1" dirty="0" err="1"/>
              <a:t>por</a:t>
            </a:r>
            <a:r>
              <a:rPr lang="en-US" sz="2000" b="1" dirty="0"/>
              <a:t> </a:t>
            </a:r>
            <a:r>
              <a:rPr lang="en-US" sz="2000" b="1" dirty="0" err="1"/>
              <a:t>vesiculo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9386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3BC9-C585-1B7B-FF07-68FD2E3C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11207"/>
            <a:ext cx="7886700" cy="613613"/>
          </a:xfrm>
        </p:spPr>
        <p:txBody>
          <a:bodyPr/>
          <a:lstStyle/>
          <a:p>
            <a:r>
              <a:rPr lang="en-US" dirty="0" err="1"/>
              <a:t>Pensamiento</a:t>
            </a:r>
            <a:r>
              <a:rPr lang="en-US" dirty="0"/>
              <a:t> de </a:t>
            </a:r>
            <a:r>
              <a:rPr lang="en-US" dirty="0" err="1"/>
              <a:t>nivel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Alto</a:t>
            </a:r>
          </a:p>
        </p:txBody>
      </p:sp>
      <p:pic>
        <p:nvPicPr>
          <p:cNvPr id="15" name="Picture 14" descr="White lead pencil on gray background">
            <a:extLst>
              <a:ext uri="{FF2B5EF4-FFF2-40B4-BE49-F238E27FC236}">
                <a16:creationId xmlns:a16="http://schemas.microsoft.com/office/drawing/2014/main" id="{4D79D9F6-AC7C-3B72-581B-22D9CBAAB2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9" t="39665" r="6146" b="42429"/>
          <a:stretch/>
        </p:blipFill>
        <p:spPr>
          <a:xfrm>
            <a:off x="2261847" y="1213272"/>
            <a:ext cx="4930346" cy="69965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910CC2F-C028-2246-6A25-05DA07F5144D}"/>
              </a:ext>
            </a:extLst>
          </p:cNvPr>
          <p:cNvSpPr/>
          <p:nvPr/>
        </p:nvSpPr>
        <p:spPr>
          <a:xfrm>
            <a:off x="518986" y="2126069"/>
            <a:ext cx="1359241" cy="531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B5C7883-705E-28A6-53BE-A305C3883314}"/>
              </a:ext>
            </a:extLst>
          </p:cNvPr>
          <p:cNvSpPr/>
          <p:nvPr/>
        </p:nvSpPr>
        <p:spPr>
          <a:xfrm>
            <a:off x="518986" y="2657409"/>
            <a:ext cx="1087392" cy="641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3C2377-EDC3-12CD-95E3-683775D227B5}"/>
              </a:ext>
            </a:extLst>
          </p:cNvPr>
          <p:cNvSpPr/>
          <p:nvPr/>
        </p:nvSpPr>
        <p:spPr>
          <a:xfrm>
            <a:off x="518986" y="3286897"/>
            <a:ext cx="840257" cy="4819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0DAA8D-5F57-8637-8D3E-6F9D0A4281B6}"/>
              </a:ext>
            </a:extLst>
          </p:cNvPr>
          <p:cNvSpPr/>
          <p:nvPr/>
        </p:nvSpPr>
        <p:spPr>
          <a:xfrm>
            <a:off x="518986" y="3768811"/>
            <a:ext cx="543696" cy="6178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901ACA-6E1A-F0A6-D81A-F17A363ABABD}"/>
              </a:ext>
            </a:extLst>
          </p:cNvPr>
          <p:cNvSpPr/>
          <p:nvPr/>
        </p:nvSpPr>
        <p:spPr>
          <a:xfrm>
            <a:off x="518986" y="4386649"/>
            <a:ext cx="271848" cy="580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8C2BFC-43AA-62FB-2115-6D20AF0CE191}"/>
              </a:ext>
            </a:extLst>
          </p:cNvPr>
          <p:cNvSpPr/>
          <p:nvPr/>
        </p:nvSpPr>
        <p:spPr>
          <a:xfrm>
            <a:off x="939114" y="3657600"/>
            <a:ext cx="420129" cy="197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F57B099-1CFE-412D-1961-956D112EDB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762" y="200137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A5B2D9-8254-9406-759F-C88EFDB40A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9243" y="208982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53" name="Picture 4" descr="Chart&#10;&#10;Description automatically generated">
            <a:extLst>
              <a:ext uri="{FF2B5EF4-FFF2-40B4-BE49-F238E27FC236}">
                <a16:creationId xmlns:a16="http://schemas.microsoft.com/office/drawing/2014/main" id="{0C7168A3-318C-049F-261D-993BE45A8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243" y="2089827"/>
            <a:ext cx="59436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2703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277E3-0C3E-68B1-5741-5C8A558D2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69642"/>
            <a:ext cx="7886700" cy="700883"/>
          </a:xfrm>
        </p:spPr>
        <p:txBody>
          <a:bodyPr/>
          <a:lstStyle/>
          <a:p>
            <a:r>
              <a:rPr lang="en-US" dirty="0"/>
              <a:t>AMATB y </a:t>
            </a:r>
            <a:r>
              <a:rPr lang="en-US" dirty="0" err="1"/>
              <a:t>nivels</a:t>
            </a:r>
            <a:r>
              <a:rPr lang="en-US" dirty="0"/>
              <a:t> de </a:t>
            </a:r>
            <a:r>
              <a:rPr lang="en-US" dirty="0" err="1"/>
              <a:t>pensar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380E75-2932-119A-A847-76FFC1E83190}"/>
              </a:ext>
            </a:extLst>
          </p:cNvPr>
          <p:cNvSpPr/>
          <p:nvPr/>
        </p:nvSpPr>
        <p:spPr>
          <a:xfrm>
            <a:off x="3532643" y="1615972"/>
            <a:ext cx="1359241" cy="531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523256-3C44-76FE-748E-006BE945C5B5}"/>
              </a:ext>
            </a:extLst>
          </p:cNvPr>
          <p:cNvSpPr/>
          <p:nvPr/>
        </p:nvSpPr>
        <p:spPr>
          <a:xfrm>
            <a:off x="3546113" y="2185238"/>
            <a:ext cx="1087392" cy="641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EF13DA9-F48B-65C0-F914-894B98EEEECF}"/>
              </a:ext>
            </a:extLst>
          </p:cNvPr>
          <p:cNvSpPr/>
          <p:nvPr/>
        </p:nvSpPr>
        <p:spPr>
          <a:xfrm>
            <a:off x="3536557" y="2827083"/>
            <a:ext cx="840257" cy="4819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CAD076F-43C2-C5ED-67C4-52C29E6DA604}"/>
              </a:ext>
            </a:extLst>
          </p:cNvPr>
          <p:cNvSpPr/>
          <p:nvPr/>
        </p:nvSpPr>
        <p:spPr>
          <a:xfrm>
            <a:off x="3534695" y="3308997"/>
            <a:ext cx="543696" cy="6178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73CC9AF-8144-433D-9060-145EFD2ECC43}"/>
              </a:ext>
            </a:extLst>
          </p:cNvPr>
          <p:cNvSpPr/>
          <p:nvPr/>
        </p:nvSpPr>
        <p:spPr>
          <a:xfrm>
            <a:off x="3532714" y="3926835"/>
            <a:ext cx="271848" cy="580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FD257F4-5FDD-7FAD-CFEB-B51361C1A5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043" y="1493950"/>
            <a:ext cx="8674911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3075" name="Picture 4" descr="Chart&#10;&#10;Description automatically generated">
            <a:extLst>
              <a:ext uri="{FF2B5EF4-FFF2-40B4-BE49-F238E27FC236}">
                <a16:creationId xmlns:a16="http://schemas.microsoft.com/office/drawing/2014/main" id="{1BAA1141-A19C-90B8-E430-18CC71878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253" y="1170525"/>
            <a:ext cx="7463104" cy="5446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793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9" ma:contentTypeDescription="Create a new document." ma:contentTypeScope="" ma:versionID="8ee0fe59cacb1f41a9e66ec0fc8b16cd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6b8f5e0ab863febec4bdf2d0bf2c5ecf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BE51668-E94C-4E07-B7EC-9879651238A3}"/>
</file>

<file path=customXml/itemProps3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6842</TotalTime>
  <Words>202</Words>
  <Application>Microsoft Macintosh PowerPoint</Application>
  <PresentationFormat>On-screen Show (4:3)</PresentationFormat>
  <Paragraphs>58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El cono de la experiencia</vt:lpstr>
      <vt:lpstr>Sentido y significado</vt:lpstr>
      <vt:lpstr>Conectando los Puntos</vt:lpstr>
      <vt:lpstr>De la Memoria a Corto Plazo a la Memoria a Largo Plazo </vt:lpstr>
      <vt:lpstr>Lateralización</vt:lpstr>
      <vt:lpstr>Lateralízación</vt:lpstr>
      <vt:lpstr>Pensamiento de nivel más Alto</vt:lpstr>
      <vt:lpstr>AMATB y nivels de pensar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261</cp:revision>
  <dcterms:created xsi:type="dcterms:W3CDTF">2019-03-18T18:21:25Z</dcterms:created>
  <dcterms:modified xsi:type="dcterms:W3CDTF">2023-10-26T20:48:20Z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

<file path=docProps/thumbnail.jpeg>
</file>